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64" r:id="rId3"/>
    <p:sldId id="280" r:id="rId4"/>
    <p:sldId id="282" r:id="rId5"/>
    <p:sldId id="263" r:id="rId6"/>
    <p:sldId id="258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6ACE7-96A2-480F-87D2-53872F587830}" type="datetimeFigureOut">
              <a:rPr lang="en-ZA" smtClean="0"/>
              <a:t>2020/08/29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7FB99-2B2B-4912-A051-6C09F96162E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9757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Area of circle in terms of x</a:t>
            </a:r>
          </a:p>
          <a:p>
            <a:r>
              <a:rPr lang="en-US" dirty="0"/>
              <a:t>Distance DF, equilateral triangle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7FB99-2B2B-4912-A051-6C09F96162EB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5926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212B8-88EB-47A4-9AE3-08A0A1EBB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1B0304-ECA8-4860-86C3-49E5E240B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EC689-D7F3-4CE5-A99D-CDF13DF6B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3FE1-8B5D-41AC-B888-0136C9385B9C}" type="datetimeFigureOut">
              <a:rPr lang="en-ZA" smtClean="0"/>
              <a:t>2020/08/29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02AB9-0B7F-4A2C-A4C7-66C2080B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DA6D0-CE61-41AA-9868-1A95C3671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DD6-1A11-4BBA-A473-99D9921937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82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1949-0265-4A2E-96BE-2A8341862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FC4F8F-18EB-4604-AFAA-D37B09863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9BBC7-1E9A-4AF4-B322-8D3F14C6F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3FE1-8B5D-41AC-B888-0136C9385B9C}" type="datetimeFigureOut">
              <a:rPr lang="en-ZA" smtClean="0"/>
              <a:t>2020/08/29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F8266-7626-44C5-B777-CC2D9C9AC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8AA8C-024B-4986-9961-C6380881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DD6-1A11-4BBA-A473-99D9921937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000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7C6000-E0A6-4476-B5BD-78916B8551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FE44F4-5A6C-4276-817A-907D2C8D4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C25F5-13C2-48FA-A34A-B35C5F8A8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3FE1-8B5D-41AC-B888-0136C9385B9C}" type="datetimeFigureOut">
              <a:rPr lang="en-ZA" smtClean="0"/>
              <a:t>2020/08/29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B164A-EAF0-45FB-8193-3FA7833F6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E78A8-D888-48B4-AE77-D7637D0F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DD6-1A11-4BBA-A473-99D9921937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3559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E416C-6FBB-4D9C-9A66-8A111E1FB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8C985-EF5D-4FAF-836F-EE80C7C0E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8FC68-1D05-41F5-B3D3-8D82DBC81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3FE1-8B5D-41AC-B888-0136C9385B9C}" type="datetimeFigureOut">
              <a:rPr lang="en-ZA" smtClean="0"/>
              <a:t>2020/08/29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C8516-4C89-4463-A8E1-AC129D1F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F9BB1-A216-41EB-9DB2-45513B6C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DD6-1A11-4BBA-A473-99D9921937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605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0D9AE-F408-47FA-BBC1-174365D38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18AE8-9A0A-4AB5-96E8-126165987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5EB7C-231B-470C-862F-624744897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3FE1-8B5D-41AC-B888-0136C9385B9C}" type="datetimeFigureOut">
              <a:rPr lang="en-ZA" smtClean="0"/>
              <a:t>2020/08/29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972D4-F82B-46F3-9BBE-93172227C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F407D-3609-47E9-9364-F938F9EFD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DD6-1A11-4BBA-A473-99D9921937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000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0AF1B-9114-473A-80D5-D94A337AF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1654E-214F-4E6E-A55F-5F898CE19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283A9-EB9F-4843-903F-9B700E5CF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6D82D-C1E1-4D0E-A41B-5B087EC4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3FE1-8B5D-41AC-B888-0136C9385B9C}" type="datetimeFigureOut">
              <a:rPr lang="en-ZA" smtClean="0"/>
              <a:t>2020/08/29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CE26F-6651-4FDE-ABD2-DC67627C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DABA5-62DE-4497-BD7B-2BD574F73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DD6-1A11-4BBA-A473-99D9921937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107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C2A0B-7F58-4200-B391-75FF8232A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D40FD-FA7B-468F-AB9A-23489884E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1EE4F-5512-4D4E-9C55-831353991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A8F30A-B82D-4C89-8062-164901C16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860E7F-B531-4488-8F9A-3FA32BB882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539953-39EA-4E2E-AD27-06DD63B50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3FE1-8B5D-41AC-B888-0136C9385B9C}" type="datetimeFigureOut">
              <a:rPr lang="en-ZA" smtClean="0"/>
              <a:t>2020/08/29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0BAF33-A000-4288-9F91-E314A0378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975CC4-2E36-443A-9E73-A61766BC1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DD6-1A11-4BBA-A473-99D9921937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752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B8431-0315-4C2E-83B6-5A8F6E7C3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5A7674-F3E3-41C1-ADBF-EAD77DF0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3FE1-8B5D-41AC-B888-0136C9385B9C}" type="datetimeFigureOut">
              <a:rPr lang="en-ZA" smtClean="0"/>
              <a:t>2020/08/29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9F67DD-1C56-4F0D-8F12-1B5A0E69F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F256BF-9C35-4AE5-8063-043FC4CE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DD6-1A11-4BBA-A473-99D9921937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632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C5D16A-84E4-4DBC-8D7F-B8510875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3FE1-8B5D-41AC-B888-0136C9385B9C}" type="datetimeFigureOut">
              <a:rPr lang="en-ZA" smtClean="0"/>
              <a:t>2020/08/29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14E6FF-D00E-46CA-B9E6-E75BA514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AC84D-74D3-4229-A121-6EF660F9C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DD6-1A11-4BBA-A473-99D9921937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923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36D27-F5C7-4D67-AACA-E0D7F9560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E2DC3-5822-40FF-81B5-0DB35628C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5CAEB-5ADB-4705-8F3A-AA92CE9ED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FC827-9D0D-4C06-9207-51E45A2D2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3FE1-8B5D-41AC-B888-0136C9385B9C}" type="datetimeFigureOut">
              <a:rPr lang="en-ZA" smtClean="0"/>
              <a:t>2020/08/29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C08A3-2E99-4110-A17F-1B2C2A62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6A55B-89CE-4E9E-8E75-AA5B6140E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DD6-1A11-4BBA-A473-99D9921937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8900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8ED41-3AF2-4561-A7B4-78D2D241A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71CD60-F7DF-49DB-A9BD-B183872DC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3E73C5-A6A2-43F1-B644-46E57EB32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9CB6D-4D3B-4038-B5BD-7538C9AD7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3FE1-8B5D-41AC-B888-0136C9385B9C}" type="datetimeFigureOut">
              <a:rPr lang="en-ZA" smtClean="0"/>
              <a:t>2020/08/29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62B2F-7207-49D3-9527-2F2C4B5B9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C7D83-6908-46C0-9B1C-EC5591563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DD6-1A11-4BBA-A473-99D9921937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8399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A576D9-B3F6-4953-A159-F77837BD0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4BA45-C29B-4578-8209-8D38402B3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C31B8-D8FC-4D95-8EC1-6EDA59C517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63FE1-8B5D-41AC-B888-0136C9385B9C}" type="datetimeFigureOut">
              <a:rPr lang="en-ZA" smtClean="0"/>
              <a:t>2020/08/29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A12A6-D4BC-48BE-9FC3-FBD3F1C18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A8D95-917F-4A59-ABA4-F7835860C5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DD6-1A11-4BBA-A473-99D9921937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0704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1A8699-5E49-463C-9BA1-F6AE5B04B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3292" y="4473908"/>
            <a:ext cx="6805412" cy="67371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Meetkunde</a:t>
            </a:r>
            <a:endParaRPr lang="en-ZA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8D7C50D-AEAC-41AD-8FED-0FE261392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7673" y="5248624"/>
            <a:ext cx="9144000" cy="9649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SBIDZ Open Saldanha</a:t>
            </a:r>
            <a:br>
              <a:rPr lang="en-US" dirty="0"/>
            </a:br>
            <a:r>
              <a:rPr lang="en-US" dirty="0" err="1"/>
              <a:t>Tegnologie</a:t>
            </a:r>
            <a:r>
              <a:rPr lang="en-US" dirty="0"/>
              <a:t> in die </a:t>
            </a:r>
            <a:r>
              <a:rPr lang="en-US" dirty="0" err="1"/>
              <a:t>onderrig</a:t>
            </a:r>
            <a:r>
              <a:rPr lang="en-US" dirty="0"/>
              <a:t> van </a:t>
            </a:r>
            <a:r>
              <a:rPr lang="en-US" dirty="0" err="1"/>
              <a:t>Wiskunde</a:t>
            </a:r>
            <a:br>
              <a:rPr lang="en-US" dirty="0"/>
            </a:br>
            <a:r>
              <a:rPr lang="en-US" dirty="0" err="1"/>
              <a:t>Aanlyn</a:t>
            </a:r>
            <a:r>
              <a:rPr lang="en-US" dirty="0"/>
              <a:t> </a:t>
            </a:r>
            <a:r>
              <a:rPr lang="en-US" dirty="0" err="1"/>
              <a:t>kursus</a:t>
            </a:r>
            <a:endParaRPr lang="en-Z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0F19F2-5204-4091-9E7D-8EB6C6BFA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684" y="177496"/>
            <a:ext cx="6442629" cy="429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45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96EF19B-A62B-4C6B-BD84-4DC18AF1E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2" y="764731"/>
            <a:ext cx="11041009" cy="537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66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E0296-0F4E-4A3E-8FE6-3344BBA16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1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80953-7272-446D-A988-C47BA1F39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16:00 – 16:15: Orientation</a:t>
            </a:r>
          </a:p>
          <a:p>
            <a:r>
              <a:rPr lang="en-US" dirty="0"/>
              <a:t>16:15 – 17:00: Part 1</a:t>
            </a:r>
          </a:p>
          <a:p>
            <a:r>
              <a:rPr lang="en-US" dirty="0"/>
              <a:t>17:00 – 17:30: Breakaway task</a:t>
            </a:r>
          </a:p>
        </p:txBody>
      </p:sp>
    </p:spTree>
    <p:extLst>
      <p:ext uri="{BB962C8B-B14F-4D97-AF65-F5344CB8AC3E}">
        <p14:creationId xmlns:p14="http://schemas.microsoft.com/office/powerpoint/2010/main" val="382780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CCEE45-7B01-4B51-A2C5-4282298B98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462668"/>
              </p:ext>
            </p:extLst>
          </p:nvPr>
        </p:nvGraphicFramePr>
        <p:xfrm>
          <a:off x="129394" y="108438"/>
          <a:ext cx="11775057" cy="6654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7844">
                  <a:extLst>
                    <a:ext uri="{9D8B030D-6E8A-4147-A177-3AD203B41FA5}">
                      <a16:colId xmlns:a16="http://schemas.microsoft.com/office/drawing/2014/main" val="330834315"/>
                    </a:ext>
                  </a:extLst>
                </a:gridCol>
                <a:gridCol w="4486086">
                  <a:extLst>
                    <a:ext uri="{9D8B030D-6E8A-4147-A177-3AD203B41FA5}">
                      <a16:colId xmlns:a16="http://schemas.microsoft.com/office/drawing/2014/main" val="581705887"/>
                    </a:ext>
                  </a:extLst>
                </a:gridCol>
                <a:gridCol w="4486086">
                  <a:extLst>
                    <a:ext uri="{9D8B030D-6E8A-4147-A177-3AD203B41FA5}">
                      <a16:colId xmlns:a16="http://schemas.microsoft.com/office/drawing/2014/main" val="1316984034"/>
                    </a:ext>
                  </a:extLst>
                </a:gridCol>
                <a:gridCol w="1275041">
                  <a:extLst>
                    <a:ext uri="{9D8B030D-6E8A-4147-A177-3AD203B41FA5}">
                      <a16:colId xmlns:a16="http://schemas.microsoft.com/office/drawing/2014/main" val="761590283"/>
                    </a:ext>
                  </a:extLst>
                </a:gridCol>
              </a:tblGrid>
              <a:tr h="185996">
                <a:tc>
                  <a:txBody>
                    <a:bodyPr/>
                    <a:lstStyle/>
                    <a:p>
                      <a:pPr algn="just"/>
                      <a:r>
                        <a:rPr lang="en-US" sz="800">
                          <a:effectLst/>
                        </a:rPr>
                        <a:t>DAY / DATE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800">
                          <a:effectLst/>
                        </a:rPr>
                        <a:t>TIME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800">
                          <a:effectLst/>
                        </a:rPr>
                        <a:t>TOPIC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800">
                          <a:effectLst/>
                        </a:rPr>
                        <a:t>LECTURER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/>
                </a:tc>
                <a:extLst>
                  <a:ext uri="{0D108BD9-81ED-4DB2-BD59-A6C34878D82A}">
                    <a16:rowId xmlns:a16="http://schemas.microsoft.com/office/drawing/2014/main" val="3270657992"/>
                  </a:ext>
                </a:extLst>
              </a:tr>
              <a:tr h="3459458">
                <a:tc rowSpan="2"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Week 1</a:t>
                      </a:r>
                      <a:endParaRPr lang="en-ZA" sz="2000">
                        <a:effectLst/>
                      </a:endParaRPr>
                    </a:p>
                    <a:p>
                      <a:pPr algn="l"/>
                      <a:r>
                        <a:rPr lang="en-US" sz="2000">
                          <a:effectLst/>
                        </a:rPr>
                        <a:t>Thursday 27 August</a:t>
                      </a:r>
                      <a:endParaRPr lang="en-ZA" sz="2000">
                        <a:effectLst/>
                      </a:endParaRPr>
                    </a:p>
                    <a:p>
                      <a:pPr algn="l"/>
                      <a:r>
                        <a:rPr lang="en-US" sz="2000">
                          <a:effectLst/>
                        </a:rPr>
                        <a:t>16:00 to 17:30</a:t>
                      </a:r>
                      <a:endParaRPr lang="en-ZA" sz="2000">
                        <a:effectLst/>
                      </a:endParaRPr>
                    </a:p>
                    <a:p>
                      <a:pPr algn="l"/>
                      <a:r>
                        <a:rPr lang="en-US" sz="2000">
                          <a:effectLst/>
                        </a:rPr>
                        <a:t>then some</a:t>
                      </a:r>
                      <a:endParaRPr lang="en-ZA" sz="2000">
                        <a:effectLst/>
                      </a:endParaRPr>
                    </a:p>
                    <a:p>
                      <a:pPr algn="l"/>
                      <a:r>
                        <a:rPr lang="en-US" sz="2000">
                          <a:effectLst/>
                        </a:rPr>
                        <a:t>group/own work each week</a:t>
                      </a:r>
                      <a:endParaRPr lang="en-ZA" sz="2000">
                        <a:effectLst/>
                      </a:endParaRPr>
                    </a:p>
                    <a:p>
                      <a:pPr algn="l"/>
                      <a:r>
                        <a:rPr lang="en-US" sz="2000">
                          <a:effectLst/>
                        </a:rPr>
                        <a:t> </a:t>
                      </a:r>
                      <a:endParaRPr lang="en-ZA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Part 1: </a:t>
                      </a:r>
                      <a:endParaRPr lang="en-ZA" sz="1600" dirty="0">
                        <a:effectLst/>
                      </a:endParaRPr>
                    </a:p>
                    <a:p>
                      <a:pPr algn="l"/>
                      <a:r>
                        <a:rPr lang="en-US" sz="1600" dirty="0">
                          <a:effectLst/>
                        </a:rPr>
                        <a:t>90 minutes</a:t>
                      </a:r>
                      <a:endParaRPr lang="en-ZA" sz="1600" dirty="0">
                        <a:effectLst/>
                      </a:endParaRPr>
                    </a:p>
                    <a:p>
                      <a:pPr algn="l"/>
                      <a:r>
                        <a:rPr lang="en-US" sz="1600" dirty="0">
                          <a:effectLst/>
                        </a:rPr>
                        <a:t>Facilitated on </a:t>
                      </a:r>
                      <a:r>
                        <a:rPr lang="en-US" sz="1600" dirty="0" err="1">
                          <a:effectLst/>
                        </a:rPr>
                        <a:t>MSTeams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Session 1: Orientation to connect with phone as hotspot</a:t>
                      </a:r>
                      <a:endParaRPr lang="en-ZA" sz="1600">
                        <a:effectLst/>
                      </a:endParaRPr>
                    </a:p>
                    <a:p>
                      <a:pPr algn="l"/>
                      <a:r>
                        <a:rPr lang="en-US" sz="1600">
                          <a:effectLst/>
                        </a:rPr>
                        <a:t>Context, orientation and pedagogical objectives: From objects to spatial relations</a:t>
                      </a:r>
                      <a:endParaRPr lang="en-ZA" sz="1600">
                        <a:effectLst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Analysis of concepts and skills in the CAPS in relation to geometry and measurement. Horizon knowledge</a:t>
                      </a:r>
                      <a:endParaRPr lang="en-ZA" sz="1600">
                        <a:effectLst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Tools determine reasoning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Euclid’s approach </a:t>
                      </a:r>
                      <a:endParaRPr lang="en-ZA" sz="1600">
                        <a:effectLst/>
                      </a:endParaRPr>
                    </a:p>
                    <a:p>
                      <a:pPr marL="742950" lvl="1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1600">
                          <a:effectLst/>
                        </a:rPr>
                        <a:t>Affordances and constraints of the tool for meaningful learning</a:t>
                      </a:r>
                      <a:endParaRPr lang="en-ZA" sz="1600">
                        <a:effectLst/>
                      </a:endParaRPr>
                    </a:p>
                    <a:p>
                      <a:pPr marL="742950" lvl="1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1600">
                          <a:effectLst/>
                        </a:rPr>
                        <a:t>Advantages of using a dynamic dynamic tool</a:t>
                      </a:r>
                      <a:endParaRPr lang="en-ZA" sz="1600">
                        <a:effectLst/>
                      </a:endParaRPr>
                    </a:p>
                    <a:p>
                      <a:pPr marL="742950" lvl="1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1600">
                          <a:effectLst/>
                        </a:rPr>
                        <a:t>Geometric habits of mind for the 21</a:t>
                      </a:r>
                      <a:r>
                        <a:rPr lang="en-US" sz="1600" baseline="30000">
                          <a:effectLst/>
                        </a:rPr>
                        <a:t>st</a:t>
                      </a:r>
                      <a:r>
                        <a:rPr lang="en-US" sz="1600">
                          <a:effectLst/>
                        </a:rPr>
                        <a:t> century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>
                          <a:effectLst/>
                        </a:rPr>
                        <a:t>E. Lampen </a:t>
                      </a:r>
                      <a:endParaRPr lang="en-ZA" sz="900">
                        <a:effectLst/>
                      </a:endParaRPr>
                    </a:p>
                    <a:p>
                      <a:pPr algn="l"/>
                      <a:r>
                        <a:rPr lang="en-US" sz="800">
                          <a:effectLst/>
                        </a:rPr>
                        <a:t>A. Olivier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/>
                </a:tc>
                <a:extLst>
                  <a:ext uri="{0D108BD9-81ED-4DB2-BD59-A6C34878D82A}">
                    <a16:rowId xmlns:a16="http://schemas.microsoft.com/office/drawing/2014/main" val="2365037487"/>
                  </a:ext>
                </a:extLst>
              </a:tr>
              <a:tr h="281081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Part 2: Individual work with group interaction</a:t>
                      </a:r>
                      <a:endParaRPr lang="en-ZA" sz="1600">
                        <a:effectLst/>
                      </a:endParaRPr>
                    </a:p>
                    <a:p>
                      <a:pPr algn="l"/>
                      <a:r>
                        <a:rPr lang="en-US" sz="1600">
                          <a:effectLst/>
                        </a:rPr>
                        <a:t> 90 minutes</a:t>
                      </a:r>
                      <a:endParaRPr lang="en-ZA" sz="1600">
                        <a:effectLst/>
                      </a:endParaRPr>
                    </a:p>
                    <a:p>
                      <a:pPr algn="l"/>
                      <a:r>
                        <a:rPr lang="en-US" sz="1600">
                          <a:effectLst/>
                        </a:rPr>
                        <a:t> 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Session 1: Olivier’s Theorem </a:t>
                      </a:r>
                      <a:endParaRPr lang="en-ZA" sz="1600" dirty="0">
                        <a:effectLst/>
                      </a:endParaRPr>
                    </a:p>
                    <a:p>
                      <a:pPr algn="l"/>
                      <a:r>
                        <a:rPr lang="en-US" sz="1600" dirty="0">
                          <a:effectLst/>
                        </a:rPr>
                        <a:t>Introduction to Geometer’s Sketchpad</a:t>
                      </a:r>
                      <a:endParaRPr lang="en-ZA" sz="1600" dirty="0">
                        <a:effectLst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Work through Olivier’s Theorem. Use GSP to investigate.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Learn just in time what you need to do the investigation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Refer to the GSP help guide</a:t>
                      </a:r>
                      <a:br>
                        <a:rPr lang="en-US" sz="1600" dirty="0">
                          <a:effectLst/>
                        </a:rPr>
                      </a:br>
                      <a:endParaRPr lang="en-ZA" sz="1600" dirty="0">
                        <a:effectLst/>
                      </a:endParaRPr>
                    </a:p>
                    <a:p>
                      <a:pPr marL="742950" lvl="1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1600" dirty="0">
                          <a:effectLst/>
                        </a:rPr>
                        <a:t>Prepare a document with your explanation to present on TEAMS session in Week 2 </a:t>
                      </a:r>
                      <a:endParaRPr lang="en-ZA" sz="1600" dirty="0">
                        <a:effectLst/>
                      </a:endParaRPr>
                    </a:p>
                    <a:p>
                      <a:pPr marL="742950" lvl="1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1600" dirty="0">
                          <a:effectLst/>
                        </a:rPr>
                        <a:t>Practice with a buddy to share screen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800" dirty="0">
                          <a:effectLst/>
                        </a:rPr>
                        <a:t>E. Lampen</a:t>
                      </a:r>
                      <a:endParaRPr lang="en-ZA" sz="900" dirty="0">
                        <a:effectLst/>
                      </a:endParaRPr>
                    </a:p>
                    <a:p>
                      <a:pPr algn="just"/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ZA" sz="900" dirty="0">
                        <a:effectLst/>
                      </a:endParaRPr>
                    </a:p>
                    <a:p>
                      <a:pPr algn="just"/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ZA" sz="900" dirty="0">
                        <a:effectLst/>
                      </a:endParaRPr>
                    </a:p>
                    <a:p>
                      <a:pPr algn="just"/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ZA" sz="900" dirty="0">
                        <a:effectLst/>
                      </a:endParaRPr>
                    </a:p>
                    <a:p>
                      <a:pPr algn="just"/>
                      <a:r>
                        <a:rPr lang="en-US" sz="800" dirty="0">
                          <a:effectLst/>
                        </a:rPr>
                        <a:t>Students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/>
                </a:tc>
                <a:extLst>
                  <a:ext uri="{0D108BD9-81ED-4DB2-BD59-A6C34878D82A}">
                    <a16:rowId xmlns:a16="http://schemas.microsoft.com/office/drawing/2014/main" val="3816370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428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3DA18-467D-496C-B942-9204A4494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 ‘n </a:t>
            </a:r>
            <a:r>
              <a:rPr lang="en-US" dirty="0" err="1"/>
              <a:t>konstruksie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verstaan</a:t>
            </a:r>
            <a:r>
              <a:rPr lang="en-US" dirty="0"/>
              <a:t> – ‘n proses van </a:t>
            </a:r>
            <a:r>
              <a:rPr lang="en-US" dirty="0" err="1"/>
              <a:t>meetkundige</a:t>
            </a:r>
            <a:r>
              <a:rPr lang="en-US" dirty="0"/>
              <a:t> </a:t>
            </a:r>
            <a:r>
              <a:rPr lang="en-US" dirty="0" err="1"/>
              <a:t>denke</a:t>
            </a:r>
            <a:r>
              <a:rPr lang="en-US" dirty="0"/>
              <a:t>.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DF2A8-39B2-4329-AEA3-149BCA9C6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Euklides</a:t>
            </a:r>
            <a:r>
              <a:rPr lang="en-US" dirty="0"/>
              <a:t> se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probleem</a:t>
            </a:r>
            <a:r>
              <a:rPr lang="en-US" dirty="0"/>
              <a:t> is: “</a:t>
            </a:r>
            <a:r>
              <a:rPr lang="en-US" dirty="0" err="1"/>
              <a:t>Konstrueer</a:t>
            </a:r>
            <a:r>
              <a:rPr lang="en-US" dirty="0"/>
              <a:t> ‘n </a:t>
            </a:r>
            <a:r>
              <a:rPr lang="en-US" dirty="0" err="1"/>
              <a:t>gelyksydige</a:t>
            </a:r>
            <a:r>
              <a:rPr lang="en-US" dirty="0"/>
              <a:t> </a:t>
            </a:r>
            <a:r>
              <a:rPr lang="en-US" dirty="0" err="1"/>
              <a:t>driehoek</a:t>
            </a:r>
            <a:r>
              <a:rPr lang="en-US" dirty="0"/>
              <a:t>.” </a:t>
            </a:r>
          </a:p>
          <a:p>
            <a:pPr marL="0" indent="0">
              <a:buNone/>
            </a:pPr>
            <a:r>
              <a:rPr lang="en-US" dirty="0"/>
              <a:t>Wat </a:t>
            </a:r>
            <a:r>
              <a:rPr lang="en-US" dirty="0" err="1"/>
              <a:t>maak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‘n </a:t>
            </a:r>
            <a:r>
              <a:rPr lang="en-US" dirty="0" err="1"/>
              <a:t>probleem</a:t>
            </a:r>
            <a:r>
              <a:rPr lang="en-US" dirty="0"/>
              <a:t>? </a:t>
            </a:r>
          </a:p>
          <a:p>
            <a:pPr marL="0" indent="0">
              <a:buNone/>
            </a:pPr>
            <a:r>
              <a:rPr lang="en-US" dirty="0"/>
              <a:t>Die </a:t>
            </a:r>
            <a:r>
              <a:rPr lang="en-US" dirty="0" err="1"/>
              <a:t>Grieke</a:t>
            </a:r>
            <a:r>
              <a:rPr lang="en-US" dirty="0"/>
              <a:t> se </a:t>
            </a:r>
            <a:r>
              <a:rPr lang="en-US" dirty="0" err="1"/>
              <a:t>apparaat</a:t>
            </a:r>
            <a:r>
              <a:rPr lang="en-US" dirty="0"/>
              <a:t>:</a:t>
            </a:r>
          </a:p>
          <a:p>
            <a:r>
              <a:rPr lang="en-US" dirty="0"/>
              <a:t>Passer </a:t>
            </a:r>
            <a:r>
              <a:rPr lang="en-US" dirty="0" err="1"/>
              <a:t>kon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afstand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behou</a:t>
            </a:r>
            <a:r>
              <a:rPr lang="en-US" dirty="0"/>
              <a:t> </a:t>
            </a:r>
            <a:r>
              <a:rPr lang="en-US" dirty="0" err="1"/>
              <a:t>nie</a:t>
            </a:r>
            <a:endParaRPr lang="en-US" dirty="0"/>
          </a:p>
          <a:p>
            <a:r>
              <a:rPr lang="en-US" dirty="0" err="1"/>
              <a:t>Implikasie</a:t>
            </a:r>
            <a:r>
              <a:rPr lang="en-US" dirty="0"/>
              <a:t>: Absolute meting is</a:t>
            </a:r>
            <a:br>
              <a:rPr lang="en-US" dirty="0"/>
            </a:br>
            <a:r>
              <a:rPr lang="en-US" dirty="0"/>
              <a:t>van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waarde</a:t>
            </a:r>
            <a:r>
              <a:rPr lang="en-US" dirty="0"/>
              <a:t> in </a:t>
            </a:r>
            <a:br>
              <a:rPr lang="en-US" dirty="0"/>
            </a:br>
            <a:r>
              <a:rPr lang="en-US" dirty="0" err="1"/>
              <a:t>Meetkunde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. </a:t>
            </a:r>
            <a:r>
              <a:rPr lang="en-US" dirty="0" err="1"/>
              <a:t>Wel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verhoudings</a:t>
            </a:r>
            <a:r>
              <a:rPr lang="en-US" dirty="0"/>
              <a:t>: ewe lank; </a:t>
            </a:r>
            <a:br>
              <a:rPr lang="en-US" dirty="0"/>
            </a:br>
            <a:r>
              <a:rPr lang="en-US" dirty="0" err="1"/>
              <a:t>helfte</a:t>
            </a:r>
            <a:r>
              <a:rPr lang="en-US" dirty="0"/>
              <a:t> so lank…</a:t>
            </a:r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C2D337-04C4-4699-B846-CDB09366D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2033" y="2381691"/>
            <a:ext cx="5891766" cy="359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C4A13-BFBF-4069-A2E7-6B0EC8E2E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Meetkundige</a:t>
            </a:r>
            <a:r>
              <a:rPr lang="en-US" dirty="0"/>
              <a:t> </a:t>
            </a:r>
            <a:r>
              <a:rPr lang="en-US" dirty="0" err="1"/>
              <a:t>dinkgewoontes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AF03B-4F6A-4733-8393-6DD22C500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Dink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verskille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verwante</a:t>
            </a:r>
            <a:r>
              <a:rPr lang="en-US" dirty="0"/>
              <a:t> </a:t>
            </a:r>
            <a:r>
              <a:rPr lang="en-US" dirty="0" err="1"/>
              <a:t>gevalle</a:t>
            </a:r>
            <a:r>
              <a:rPr lang="en-US" dirty="0"/>
              <a:t> as die </a:t>
            </a:r>
            <a:r>
              <a:rPr lang="en-US" dirty="0" err="1"/>
              <a:t>gevolg</a:t>
            </a:r>
            <a:r>
              <a:rPr lang="en-US" dirty="0"/>
              <a:t> van </a:t>
            </a:r>
            <a:r>
              <a:rPr lang="en-US" dirty="0" err="1"/>
              <a:t>funksies</a:t>
            </a:r>
            <a:r>
              <a:rPr lang="en-US" dirty="0"/>
              <a:t> wat </a:t>
            </a:r>
            <a:r>
              <a:rPr lang="en-US" dirty="0" err="1"/>
              <a:t>verandering</a:t>
            </a:r>
            <a:r>
              <a:rPr lang="en-US" dirty="0"/>
              <a:t> </a:t>
            </a:r>
            <a:r>
              <a:rPr lang="en-US" dirty="0" err="1"/>
              <a:t>veroorsaak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Dink </a:t>
            </a:r>
            <a:r>
              <a:rPr lang="en-US" dirty="0" err="1">
                <a:solidFill>
                  <a:srgbClr val="FF0000"/>
                </a:solidFill>
              </a:rPr>
              <a:t>oor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kontinue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verandering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vra</a:t>
            </a:r>
            <a:r>
              <a:rPr lang="en-US" dirty="0">
                <a:solidFill>
                  <a:srgbClr val="FF0000"/>
                </a:solidFill>
              </a:rPr>
              <a:t>: wat </a:t>
            </a:r>
            <a:r>
              <a:rPr lang="en-US" dirty="0" err="1">
                <a:solidFill>
                  <a:srgbClr val="FF0000"/>
                </a:solidFill>
              </a:rPr>
              <a:t>bly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dieselfde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</a:t>
            </a:r>
            <a:r>
              <a:rPr lang="en-US" dirty="0">
                <a:solidFill>
                  <a:srgbClr val="FF0000"/>
                </a:solidFill>
              </a:rPr>
              <a:t> wat </a:t>
            </a:r>
            <a:r>
              <a:rPr lang="en-US" dirty="0" err="1">
                <a:solidFill>
                  <a:srgbClr val="FF0000"/>
                </a:solidFill>
              </a:rPr>
              <a:t>verander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Dink </a:t>
            </a:r>
            <a:r>
              <a:rPr lang="en-US" dirty="0" err="1"/>
              <a:t>oor</a:t>
            </a:r>
            <a:r>
              <a:rPr lang="en-US" dirty="0"/>
              <a:t> </a:t>
            </a:r>
            <a:r>
              <a:rPr lang="en-US" dirty="0" err="1"/>
              <a:t>afhanklikheid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onafhanklikheid</a:t>
            </a:r>
            <a:r>
              <a:rPr lang="en-US" dirty="0"/>
              <a:t> (</a:t>
            </a:r>
            <a:r>
              <a:rPr lang="en-US" dirty="0" err="1"/>
              <a:t>oorsaak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gevolg</a:t>
            </a:r>
            <a:r>
              <a:rPr lang="en-US" dirty="0"/>
              <a:t>)</a:t>
            </a:r>
          </a:p>
          <a:p>
            <a:r>
              <a:rPr lang="en-US" dirty="0" err="1"/>
              <a:t>Vergelyk</a:t>
            </a:r>
            <a:r>
              <a:rPr lang="en-US" dirty="0"/>
              <a:t> met </a:t>
            </a:r>
            <a:r>
              <a:rPr lang="en-US" dirty="0" err="1"/>
              <a:t>ideale</a:t>
            </a:r>
            <a:r>
              <a:rPr lang="en-US" dirty="0"/>
              <a:t> (of </a:t>
            </a:r>
            <a:r>
              <a:rPr lang="en-US" dirty="0" err="1"/>
              <a:t>ekstreme</a:t>
            </a:r>
            <a:r>
              <a:rPr lang="en-US" dirty="0"/>
              <a:t>)</a:t>
            </a:r>
            <a:r>
              <a:rPr lang="en-US" dirty="0" err="1"/>
              <a:t>gevalle</a:t>
            </a:r>
            <a:r>
              <a:rPr lang="en-US" dirty="0"/>
              <a:t>, hoe </a:t>
            </a:r>
            <a:r>
              <a:rPr lang="en-US" dirty="0" err="1"/>
              <a:t>ver</a:t>
            </a:r>
            <a:r>
              <a:rPr lang="en-US" dirty="0"/>
              <a:t> </a:t>
            </a:r>
            <a:r>
              <a:rPr lang="en-US" dirty="0" err="1"/>
              <a:t>weg</a:t>
            </a:r>
            <a:r>
              <a:rPr lang="en-US" dirty="0"/>
              <a:t>? </a:t>
            </a:r>
            <a:r>
              <a:rPr lang="en-US" dirty="0" err="1"/>
              <a:t>Proporsionele</a:t>
            </a:r>
            <a:r>
              <a:rPr lang="en-US" dirty="0"/>
              <a:t> </a:t>
            </a:r>
            <a:r>
              <a:rPr lang="en-US" dirty="0" err="1"/>
              <a:t>denke</a:t>
            </a:r>
            <a:endParaRPr lang="en-US" dirty="0"/>
          </a:p>
          <a:p>
            <a:r>
              <a:rPr lang="en-US" dirty="0" err="1"/>
              <a:t>Meetkundiges</a:t>
            </a:r>
            <a:r>
              <a:rPr lang="en-US" dirty="0"/>
              <a:t> is </a:t>
            </a:r>
            <a:r>
              <a:rPr lang="en-US" dirty="0" err="1"/>
              <a:t>nie</a:t>
            </a:r>
            <a:r>
              <a:rPr lang="en-US" dirty="0"/>
              <a:t> bang </a:t>
            </a:r>
            <a:r>
              <a:rPr lang="en-US" dirty="0" err="1"/>
              <a:t>vir</a:t>
            </a:r>
            <a:r>
              <a:rPr lang="en-US" dirty="0"/>
              <a:t> </a:t>
            </a:r>
            <a:r>
              <a:rPr lang="en-US" dirty="0" err="1"/>
              <a:t>getalle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, maar </a:t>
            </a:r>
            <a:r>
              <a:rPr lang="en-US" dirty="0" err="1"/>
              <a:t>hulle</a:t>
            </a:r>
            <a:r>
              <a:rPr lang="en-US" dirty="0"/>
              <a:t> meet </a:t>
            </a:r>
            <a:r>
              <a:rPr lang="en-US" dirty="0" err="1"/>
              <a:t>nie</a:t>
            </a:r>
            <a:endParaRPr lang="en-US" dirty="0"/>
          </a:p>
          <a:p>
            <a:r>
              <a:rPr lang="en-US" dirty="0" err="1"/>
              <a:t>Meetkundiges</a:t>
            </a:r>
            <a:r>
              <a:rPr lang="en-US" dirty="0"/>
              <a:t> </a:t>
            </a:r>
            <a:r>
              <a:rPr lang="en-US" dirty="0" err="1"/>
              <a:t>maak</a:t>
            </a:r>
            <a:r>
              <a:rPr lang="en-US" dirty="0"/>
              <a:t> figure as </a:t>
            </a:r>
            <a:r>
              <a:rPr lang="en-US" dirty="0" err="1"/>
              <a:t>voorstellings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analiseer</a:t>
            </a:r>
            <a:r>
              <a:rPr lang="en-US" dirty="0"/>
              <a:t>, </a:t>
            </a:r>
            <a:r>
              <a:rPr lang="en-US" dirty="0" err="1"/>
              <a:t>klassifiseer</a:t>
            </a:r>
            <a:r>
              <a:rPr lang="en-US" dirty="0"/>
              <a:t> die figure </a:t>
            </a:r>
          </a:p>
          <a:p>
            <a:r>
              <a:rPr lang="en-US" dirty="0" err="1"/>
              <a:t>Bewys</a:t>
            </a:r>
            <a:r>
              <a:rPr lang="en-US" dirty="0"/>
              <a:t> – </a:t>
            </a:r>
            <a:r>
              <a:rPr lang="en-US" dirty="0" err="1"/>
              <a:t>beskryf</a:t>
            </a:r>
            <a:r>
              <a:rPr lang="en-US" dirty="0"/>
              <a:t> </a:t>
            </a:r>
            <a:r>
              <a:rPr lang="en-US" dirty="0" err="1"/>
              <a:t>logiese</a:t>
            </a:r>
            <a:r>
              <a:rPr lang="en-US" dirty="0"/>
              <a:t> </a:t>
            </a:r>
            <a:r>
              <a:rPr lang="en-US" dirty="0" err="1"/>
              <a:t>verbande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uitsprake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75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6DA8B-7F4C-4833-8161-F69D35225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Dinkgewoontes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die </a:t>
            </a:r>
            <a:r>
              <a:rPr lang="en-US" dirty="0" err="1"/>
              <a:t>rekenaartoepassings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1E71A-A78C-4D9E-87E2-BA9F951A0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Rondspeel</a:t>
            </a:r>
            <a:r>
              <a:rPr lang="en-US" dirty="0"/>
              <a:t> om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sien</a:t>
            </a:r>
            <a:r>
              <a:rPr lang="en-US" dirty="0"/>
              <a:t> wat </a:t>
            </a:r>
            <a:r>
              <a:rPr lang="en-US" dirty="0" err="1"/>
              <a:t>verander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wat </a:t>
            </a:r>
            <a:r>
              <a:rPr lang="en-US" dirty="0" err="1"/>
              <a:t>bly</a:t>
            </a:r>
            <a:r>
              <a:rPr lang="en-US" dirty="0"/>
              <a:t> </a:t>
            </a:r>
            <a:r>
              <a:rPr lang="en-US" dirty="0" err="1"/>
              <a:t>dieselfde</a:t>
            </a:r>
            <a:endParaRPr lang="en-US" dirty="0"/>
          </a:p>
          <a:p>
            <a:r>
              <a:rPr lang="en-US" dirty="0" err="1"/>
              <a:t>Ontwikkel</a:t>
            </a:r>
            <a:r>
              <a:rPr lang="en-US" dirty="0"/>
              <a:t> begrip van </a:t>
            </a:r>
            <a:r>
              <a:rPr lang="en-US" dirty="0" err="1"/>
              <a:t>oorsaak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gevolg</a:t>
            </a:r>
            <a:endParaRPr lang="en-US" dirty="0"/>
          </a:p>
          <a:p>
            <a:r>
              <a:rPr lang="en-US" dirty="0" err="1"/>
              <a:t>Eksperimenteer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maak</a:t>
            </a:r>
            <a:r>
              <a:rPr lang="en-US" dirty="0"/>
              <a:t> </a:t>
            </a:r>
            <a:r>
              <a:rPr lang="en-US" dirty="0" err="1"/>
              <a:t>voorlopige</a:t>
            </a:r>
            <a:r>
              <a:rPr lang="en-US" dirty="0"/>
              <a:t> </a:t>
            </a:r>
            <a:r>
              <a:rPr lang="en-US" dirty="0" err="1"/>
              <a:t>stellings</a:t>
            </a:r>
            <a:endParaRPr lang="en-US" dirty="0"/>
          </a:p>
          <a:p>
            <a:r>
              <a:rPr lang="en-US" dirty="0" err="1"/>
              <a:t>Demonstreer</a:t>
            </a:r>
            <a:r>
              <a:rPr lang="en-US" dirty="0"/>
              <a:t>, </a:t>
            </a:r>
            <a:r>
              <a:rPr lang="en-US" dirty="0" err="1"/>
              <a:t>struktureer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bewys</a:t>
            </a:r>
            <a:endParaRPr lang="en-US" dirty="0"/>
          </a:p>
          <a:p>
            <a:r>
              <a:rPr lang="en-ZA" dirty="0" err="1">
                <a:solidFill>
                  <a:srgbClr val="FF0000"/>
                </a:solidFill>
              </a:rPr>
              <a:t>Gaan</a:t>
            </a:r>
            <a:r>
              <a:rPr lang="en-ZA" dirty="0">
                <a:solidFill>
                  <a:srgbClr val="FF0000"/>
                </a:solidFill>
              </a:rPr>
              <a:t> </a:t>
            </a:r>
            <a:r>
              <a:rPr lang="en-ZA" dirty="0" err="1">
                <a:solidFill>
                  <a:srgbClr val="FF0000"/>
                </a:solidFill>
              </a:rPr>
              <a:t>na</a:t>
            </a:r>
            <a:r>
              <a:rPr lang="en-ZA" dirty="0">
                <a:solidFill>
                  <a:srgbClr val="FF0000"/>
                </a:solidFill>
              </a:rPr>
              <a:t>: GSP, Help, Online Resource Centre,</a:t>
            </a:r>
            <a:br>
              <a:rPr lang="en-ZA" dirty="0">
                <a:solidFill>
                  <a:srgbClr val="FF0000"/>
                </a:solidFill>
              </a:rPr>
            </a:br>
            <a:r>
              <a:rPr lang="en-ZA" dirty="0">
                <a:solidFill>
                  <a:srgbClr val="FF0000"/>
                </a:solidFill>
              </a:rPr>
              <a:t>Sample sketches and tools, </a:t>
            </a:r>
            <a:br>
              <a:rPr lang="en-ZA" dirty="0">
                <a:solidFill>
                  <a:srgbClr val="FF0000"/>
                </a:solidFill>
              </a:rPr>
            </a:br>
            <a:r>
              <a:rPr lang="en-ZA" dirty="0">
                <a:solidFill>
                  <a:srgbClr val="FF0000"/>
                </a:solidFill>
              </a:rPr>
              <a:t>Properties of Shapes, Triangles. Maak </a:t>
            </a:r>
            <a:r>
              <a:rPr lang="en-ZA" dirty="0" err="1">
                <a:solidFill>
                  <a:srgbClr val="FF0000"/>
                </a:solidFill>
              </a:rPr>
              <a:t>oop</a:t>
            </a:r>
            <a:br>
              <a:rPr lang="en-ZA" dirty="0">
                <a:solidFill>
                  <a:srgbClr val="FF0000"/>
                </a:solidFill>
              </a:rPr>
            </a:br>
            <a:r>
              <a:rPr lang="en-ZA" dirty="0" err="1">
                <a:solidFill>
                  <a:srgbClr val="FF0000"/>
                </a:solidFill>
              </a:rPr>
              <a:t>en</a:t>
            </a:r>
            <a:r>
              <a:rPr lang="en-ZA" dirty="0">
                <a:solidFill>
                  <a:srgbClr val="FF0000"/>
                </a:solidFill>
              </a:rPr>
              <a:t> </a:t>
            </a:r>
            <a:r>
              <a:rPr lang="en-ZA" dirty="0" err="1">
                <a:solidFill>
                  <a:srgbClr val="FF0000"/>
                </a:solidFill>
              </a:rPr>
              <a:t>eksperimenteer</a:t>
            </a:r>
            <a:r>
              <a:rPr lang="en-ZA" dirty="0">
                <a:solidFill>
                  <a:srgbClr val="FF0000"/>
                </a:solidFill>
              </a:rPr>
              <a:t>. </a:t>
            </a:r>
            <a:r>
              <a:rPr lang="en-ZA" dirty="0" err="1">
                <a:solidFill>
                  <a:srgbClr val="FF0000"/>
                </a:solidFill>
              </a:rPr>
              <a:t>Verduidelik</a:t>
            </a:r>
            <a:r>
              <a:rPr lang="en-ZA" dirty="0">
                <a:solidFill>
                  <a:srgbClr val="FF0000"/>
                </a:solidFill>
              </a:rPr>
              <a:t>!</a:t>
            </a:r>
            <a:br>
              <a:rPr lang="en-ZA" dirty="0"/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5DB69A-5742-41C3-81C0-5D2988250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588" y="3925469"/>
            <a:ext cx="3930467" cy="225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71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450</Words>
  <Application>Microsoft Office PowerPoint</Application>
  <PresentationFormat>Widescreen</PresentationFormat>
  <Paragraphs>64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Symbol</vt:lpstr>
      <vt:lpstr>Office Theme</vt:lpstr>
      <vt:lpstr>Meetkunde</vt:lpstr>
      <vt:lpstr>PowerPoint Presentation</vt:lpstr>
      <vt:lpstr>Session 1</vt:lpstr>
      <vt:lpstr>PowerPoint Presentation</vt:lpstr>
      <vt:lpstr>Om ‘n konstruksie te verstaan – ‘n proses van meetkundige denke. </vt:lpstr>
      <vt:lpstr>Meetkundige dinkgewoontes</vt:lpstr>
      <vt:lpstr>Dinkgewoontes en die rekenaartoepassings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Dinkgewoontes</dc:title>
  <dc:creator>Erna Lampen</dc:creator>
  <cp:lastModifiedBy>Erna Lampen</cp:lastModifiedBy>
  <cp:revision>37</cp:revision>
  <dcterms:created xsi:type="dcterms:W3CDTF">2020-08-17T13:50:07Z</dcterms:created>
  <dcterms:modified xsi:type="dcterms:W3CDTF">2020-08-29T08:51:14Z</dcterms:modified>
</cp:coreProperties>
</file>